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68" r:id="rId5"/>
    <p:sldId id="271" r:id="rId6"/>
    <p:sldId id="284" r:id="rId7"/>
    <p:sldId id="285" r:id="rId8"/>
    <p:sldId id="272" r:id="rId9"/>
    <p:sldId id="262" r:id="rId10"/>
    <p:sldId id="286" r:id="rId11"/>
    <p:sldId id="269" r:id="rId12"/>
    <p:sldId id="288" r:id="rId13"/>
    <p:sldId id="28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E57"/>
    <a:srgbClr val="184259"/>
    <a:srgbClr val="9C4E4E"/>
    <a:srgbClr val="700000"/>
    <a:srgbClr val="5E200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52" autoAdjust="0"/>
  </p:normalViewPr>
  <p:slideViewPr>
    <p:cSldViewPr snapToGrid="0">
      <p:cViewPr varScale="1">
        <p:scale>
          <a:sx n="98" d="100"/>
          <a:sy n="98" d="100"/>
        </p:scale>
        <p:origin x="9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BF7510-B9ED-40E0-8274-4F64AD62B8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5E24B0-B97F-4932-93CD-4307D6181D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AA17F-CB06-445B-ACD3-321E84E51A80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C3A0DF-A8A7-4EF4-96E5-757FFFC2A9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EC987-E8F6-4FD2-BFB2-04815BD1D2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78EF9-7F2B-4B20-A25C-9E80C16977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1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141C0-BF72-4A20-AFA7-D05563D549B7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AF9CF-D1E5-49FD-94F7-B246BB67E2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85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601"/>
            <a:ext cx="10840914" cy="3921600"/>
          </a:xfrm>
        </p:spPr>
        <p:txBody>
          <a:bodyPr anchor="t" anchorCtr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12/5/2025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8F7C25-BFB6-430F-87B6-7D0D2C749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2343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26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840913" cy="3124199"/>
          </a:xfrm>
        </p:spPr>
        <p:txBody>
          <a:bodyPr anchor="ctr">
            <a:normAutofit/>
          </a:bodyPr>
          <a:lstStyle>
            <a:lvl1pPr algn="l">
              <a:defRPr sz="30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733800"/>
            <a:ext cx="10840914" cy="20574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12/5/2025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32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12/5/2025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0649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12/5/2025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370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6500" y="2716272"/>
            <a:ext cx="8683625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500" y="5137736"/>
            <a:ext cx="8683625" cy="73284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984B7D2A-0DF8-424B-9572-B79AEBB2D9DC}" type="datetimeFigureOut">
              <a:rPr lang="en-US" noProof="0" smtClean="0"/>
              <a:t>12/5/2025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2937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1874308"/>
            <a:ext cx="3814235" cy="1260000"/>
          </a:xfrm>
        </p:spPr>
        <p:txBody>
          <a:bodyPr anchor="ctr" anchorCtr="0">
            <a:noAutofit/>
          </a:bodyPr>
          <a:lstStyle>
            <a:lvl1pPr algn="r">
              <a:defRPr sz="3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0"/>
            <a:ext cx="7543800" cy="6856214"/>
          </a:xfrm>
        </p:spPr>
        <p:txBody>
          <a:bodyPr anchor="ctr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2450" y="3134308"/>
            <a:ext cx="3814235" cy="20166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12/5/2025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633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scription and Con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>
            <a:extLst>
              <a:ext uri="{FF2B5EF4-FFF2-40B4-BE49-F238E27FC236}">
                <a16:creationId xmlns:a16="http://schemas.microsoft.com/office/drawing/2014/main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840914" cy="1260000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1881824"/>
            <a:ext cx="10840914" cy="1032826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12/5/2025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7DAE59-9D63-4159-8F3E-560C31F19A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6192" y="3837470"/>
            <a:ext cx="1310050" cy="959003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249143D-80A5-4E4C-BBFD-F253500CE2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5799" y="2914650"/>
            <a:ext cx="10840914" cy="50212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06123F0-984B-4EF8-9945-3621C401B7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65366" y="3837470"/>
            <a:ext cx="1310050" cy="959003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669C074-A9BE-4B07-ACEE-3B34AAC8B9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48424" y="3837470"/>
            <a:ext cx="1310050" cy="959003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4A40D78-D6DD-41A7-A132-9D48DF8649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82308" y="3837470"/>
            <a:ext cx="1310050" cy="959003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A9CFAA7-850F-4C92-A9BE-56452E5CA0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99250" y="3837470"/>
            <a:ext cx="1310050" cy="959003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5A0CF1-9FE7-4149-97DC-522163914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4248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63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326" y="995967"/>
            <a:ext cx="6238874" cy="1260000"/>
          </a:xfrm>
        </p:spPr>
        <p:txBody>
          <a:bodyPr anchor="ctr" anchorCtr="0">
            <a:noAutofit/>
          </a:bodyPr>
          <a:lstStyle>
            <a:lvl1pPr algn="r">
              <a:defRPr sz="3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 bwMode="blackGray">
          <a:xfrm>
            <a:off x="8014200" y="995968"/>
            <a:ext cx="3492000" cy="4866064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849" y="2255967"/>
            <a:ext cx="6610351" cy="3476618"/>
          </a:xfrm>
        </p:spPr>
        <p:txBody>
          <a:bodyPr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12/5/2025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938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7974" y="995968"/>
            <a:ext cx="4848225" cy="1260000"/>
          </a:xfrm>
        </p:spPr>
        <p:txBody>
          <a:bodyPr anchor="ctr" anchorCtr="0">
            <a:normAutofit/>
          </a:bodyPr>
          <a:lstStyle>
            <a:lvl1pPr algn="l">
              <a:defRPr sz="3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 bwMode="blackGray">
          <a:xfrm>
            <a:off x="727574" y="914400"/>
            <a:ext cx="5749425" cy="4818185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7974" y="2255968"/>
            <a:ext cx="4848225" cy="34766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12/5/2025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295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white">
          <a:xfrm>
            <a:off x="10571243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 bwMode="white">
          <a:xfrm>
            <a:off x="100262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20801" y="609601"/>
            <a:ext cx="9550399" cy="2743199"/>
          </a:xfrm>
        </p:spPr>
        <p:txBody>
          <a:bodyPr anchor="ctr">
            <a:normAutofit/>
          </a:bodyPr>
          <a:lstStyle>
            <a:lvl1pPr algn="ctr">
              <a:defRPr sz="3000" b="0" i="1" cap="none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6408" y="3352800"/>
            <a:ext cx="9339184" cy="3810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D7857E-8E0E-4AC1-ABDC-E42462C788DE}"/>
              </a:ext>
            </a:extLst>
          </p:cNvPr>
          <p:cNvSpPr/>
          <p:nvPr userDrawn="1"/>
        </p:nvSpPr>
        <p:spPr>
          <a:xfrm>
            <a:off x="1750844" y="3962401"/>
            <a:ext cx="8690313" cy="1908173"/>
          </a:xfrm>
          <a:prstGeom prst="roundRect">
            <a:avLst>
              <a:gd name="adj" fmla="val 6552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75" y="4021138"/>
            <a:ext cx="8486775" cy="17605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12/5/2025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340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>
            <a:extLst>
              <a:ext uri="{FF2B5EF4-FFF2-40B4-BE49-F238E27FC236}">
                <a16:creationId xmlns:a16="http://schemas.microsoft.com/office/drawing/2014/main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599"/>
            <a:ext cx="10840914" cy="126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1869599"/>
            <a:ext cx="5202071" cy="91622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70201"/>
            <a:ext cx="5202071" cy="2916000"/>
          </a:xfrm>
          <a:prstGeom prst="roundRect">
            <a:avLst>
              <a:gd name="adj" fmla="val 2496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8270" y="1869599"/>
            <a:ext cx="5228444" cy="91622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270" y="2870201"/>
            <a:ext cx="5202071" cy="2916000"/>
          </a:xfrm>
          <a:prstGeom prst="roundRect">
            <a:avLst>
              <a:gd name="adj" fmla="val 2798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12/5/2025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31B0A9-3E16-4C5B-A6CE-045BCB91A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3976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96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4449DE-635B-4B23-9B8B-C95A5B8764DB}"/>
              </a:ext>
            </a:extLst>
          </p:cNvPr>
          <p:cNvSpPr/>
          <p:nvPr userDrawn="1"/>
        </p:nvSpPr>
        <p:spPr>
          <a:xfrm>
            <a:off x="663356" y="1790228"/>
            <a:ext cx="10863358" cy="4080348"/>
          </a:xfrm>
          <a:prstGeom prst="roundRect">
            <a:avLst>
              <a:gd name="adj" fmla="val 2634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1869600"/>
            <a:ext cx="5040000" cy="3921601"/>
          </a:xfrm>
          <a:prstGeom prst="roundRect">
            <a:avLst>
              <a:gd name="adj" fmla="val 1970"/>
            </a:avLst>
          </a:prstGeom>
          <a:ln w="28575">
            <a:noFill/>
          </a:ln>
          <a:effectLst/>
        </p:spPr>
        <p:txBody>
          <a:bodyPr anchor="t" anchorCtr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8644" y="1869601"/>
            <a:ext cx="5040000" cy="3921600"/>
          </a:xfrm>
          <a:prstGeom prst="roundRect">
            <a:avLst>
              <a:gd name="adj" fmla="val 2211"/>
            </a:avLst>
          </a:prstGeom>
          <a:ln w="28575">
            <a:noFill/>
          </a:ln>
          <a:effectLst/>
        </p:spPr>
        <p:txBody>
          <a:bodyPr anchor="t" anchorCtr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12/5/2025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539E0A-8009-4A6E-A7A1-5AEFA5220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9691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5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685801" y="609600"/>
            <a:ext cx="10840914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685801" y="2142067"/>
            <a:ext cx="10840914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84B7D2A-0DF8-424B-9572-B79AEBB2D9DC}" type="datetimeFigureOut">
              <a:rPr lang="en-US" noProof="0" smtClean="0"/>
              <a:t>12/5/2025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59" y="5870575"/>
            <a:ext cx="126065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9069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8" r:id="rId3"/>
    <p:sldLayoutId id="2147483679" r:id="rId4"/>
    <p:sldLayoutId id="2147483669" r:id="rId5"/>
    <p:sldLayoutId id="2147483680" r:id="rId6"/>
    <p:sldLayoutId id="2147483672" r:id="rId7"/>
    <p:sldLayoutId id="2147483665" r:id="rId8"/>
    <p:sldLayoutId id="2147483664" r:id="rId9"/>
    <p:sldLayoutId id="2147483671" r:id="rId10"/>
    <p:sldLayoutId id="2147483666" r:id="rId11"/>
    <p:sldLayoutId id="2147483667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llar icon">
            <a:extLst>
              <a:ext uri="{FF2B5EF4-FFF2-40B4-BE49-F238E27FC236}">
                <a16:creationId xmlns:a16="http://schemas.microsoft.com/office/drawing/2014/main" id="{FC7E2CCC-C53E-454B-9DE0-F2484BA0F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577705" y="1524000"/>
            <a:ext cx="1905000" cy="1905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35B398-1E7F-44AD-8356-8345134C9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Victorian Britain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2A3D91-AB3F-4EDF-B87E-FDDF6C5DC4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Liberty Classroom, History of England, Lecture #11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74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2BFE1-DCA6-4765-0873-256091C92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rled page">
            <a:extLst>
              <a:ext uri="{FF2B5EF4-FFF2-40B4-BE49-F238E27FC236}">
                <a16:creationId xmlns:a16="http://schemas.microsoft.com/office/drawing/2014/main" id="{24B01E48-4C96-E53C-0F52-C15180930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27" y="549804"/>
            <a:ext cx="1157288" cy="1157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B3DC0-5233-DBFD-5ED5-84F1FA706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874308"/>
            <a:ext cx="4933950" cy="1260000"/>
          </a:xfrm>
        </p:spPr>
        <p:txBody>
          <a:bodyPr/>
          <a:lstStyle/>
          <a:p>
            <a:r>
              <a:rPr lang="en-US" dirty="0"/>
              <a:t>Disraeli &amp; Gladstone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9A21E-8DC9-4E08-A405-222D7F88E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450" y="3134307"/>
            <a:ext cx="5060410" cy="2663377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Benjamin Disraeli (1804-1881)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Ministries: 1868; 1874-1880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William Gladstone (1809-1898)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Ministries: 1868-1874 “Great Ministry”; 1880-1885; 1886; 1892-1894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Issues: Empire, Education, Irish Home Rule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598A68-7CCB-A409-3ECF-603AF72FE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 bwMode="blackGray">
          <a:xfrm>
            <a:off x="7179012" y="599182"/>
            <a:ext cx="4085617" cy="5657850"/>
          </a:xfrm>
        </p:spPr>
      </p:pic>
    </p:spTree>
    <p:extLst>
      <p:ext uri="{BB962C8B-B14F-4D97-AF65-F5344CB8AC3E}">
        <p14:creationId xmlns:p14="http://schemas.microsoft.com/office/powerpoint/2010/main" val="3644197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826E-72DB-45B4-B092-DA86DA68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Chronology of Victorian Britain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35431-5E3F-4C1A-BED1-C5BC3D661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8941C9-A5E2-4AE2-9E83-54DAEF9402B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Key moments in Victorian history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9D7F99C-4A63-4AF2-8DFC-783C463444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1832</a:t>
            </a:r>
          </a:p>
          <a:p>
            <a:pPr>
              <a:spcAft>
                <a:spcPts val="0"/>
              </a:spcAft>
            </a:pPr>
            <a:r>
              <a:rPr lang="en-US" dirty="0"/>
              <a:t>Great Reform Bill</a:t>
            </a:r>
          </a:p>
        </p:txBody>
      </p:sp>
      <p:sp>
        <p:nvSpPr>
          <p:cNvPr id="11" name="Oval 9" descr="decorative element">
            <a:extLst>
              <a:ext uri="{FF2B5EF4-FFF2-40B4-BE49-F238E27FC236}">
                <a16:creationId xmlns:a16="http://schemas.microsoft.com/office/drawing/2014/main" id="{6A7147D9-5182-4F63-A1F6-2C7F380BC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580" y="4787996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 w="9525">
            <a:solidFill>
              <a:schemeClr val="bg2">
                <a:lumMod val="75000"/>
                <a:lumOff val="25000"/>
              </a:schemeClr>
            </a:solidFill>
          </a:ln>
          <a:effectLst>
            <a:glow rad="63500">
              <a:schemeClr val="bg2">
                <a:lumMod val="75000"/>
                <a:lumOff val="25000"/>
                <a:alpha val="40000"/>
              </a:schemeClr>
            </a:glo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1214B34-DA9D-4C1E-8508-23F492C539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1833</a:t>
            </a:r>
          </a:p>
          <a:p>
            <a:pPr>
              <a:spcAft>
                <a:spcPts val="0"/>
              </a:spcAft>
            </a:pPr>
            <a:r>
              <a:rPr lang="en-US" dirty="0"/>
              <a:t>Slavery Abolition Act</a:t>
            </a:r>
          </a:p>
        </p:txBody>
      </p:sp>
      <p:sp>
        <p:nvSpPr>
          <p:cNvPr id="15" name="Oval 14" descr="decorative element">
            <a:extLst>
              <a:ext uri="{FF2B5EF4-FFF2-40B4-BE49-F238E27FC236}">
                <a16:creationId xmlns:a16="http://schemas.microsoft.com/office/drawing/2014/main" id="{3184FF17-95E1-488F-85D0-829B663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549" y="4787996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>
            <a:glow rad="63500">
              <a:schemeClr val="bg2">
                <a:lumMod val="75000"/>
                <a:lumOff val="25000"/>
                <a:alpha val="40000"/>
              </a:schemeClr>
            </a:glo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81BCB65-05D6-4968-A705-E5461BD4B7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1851</a:t>
            </a:r>
          </a:p>
          <a:p>
            <a:pPr>
              <a:spcAft>
                <a:spcPts val="0"/>
              </a:spcAft>
            </a:pPr>
            <a:r>
              <a:rPr lang="en-US" dirty="0"/>
              <a:t>Great Exhibition</a:t>
            </a:r>
          </a:p>
        </p:txBody>
      </p:sp>
      <p:sp>
        <p:nvSpPr>
          <p:cNvPr id="16" name="Oval 19" descr="decorative element">
            <a:extLst>
              <a:ext uri="{FF2B5EF4-FFF2-40B4-BE49-F238E27FC236}">
                <a16:creationId xmlns:a16="http://schemas.microsoft.com/office/drawing/2014/main" id="{E8029F86-BAEB-4FB6-9968-621202C1E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702" y="4788790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>
            <a:glow rad="63500">
              <a:schemeClr val="bg2">
                <a:lumMod val="75000"/>
                <a:lumOff val="25000"/>
                <a:alpha val="40000"/>
              </a:schemeClr>
            </a:glo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EF458CD-7F65-4446-8840-6E8C9C6831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1857</a:t>
            </a:r>
          </a:p>
          <a:p>
            <a:pPr>
              <a:spcAft>
                <a:spcPts val="0"/>
              </a:spcAft>
            </a:pPr>
            <a:r>
              <a:rPr lang="en-US" dirty="0"/>
              <a:t>Indian Rebellion</a:t>
            </a:r>
          </a:p>
        </p:txBody>
      </p:sp>
      <p:sp>
        <p:nvSpPr>
          <p:cNvPr id="17" name="Oval 270" descr="decorative element">
            <a:extLst>
              <a:ext uri="{FF2B5EF4-FFF2-40B4-BE49-F238E27FC236}">
                <a16:creationId xmlns:a16="http://schemas.microsoft.com/office/drawing/2014/main" id="{A8F4EDB0-C386-4CCF-B742-D9788F7B7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741" y="4787996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>
            <a:glow rad="63500">
              <a:schemeClr val="bg2">
                <a:lumMod val="75000"/>
                <a:lumOff val="25000"/>
                <a:alpha val="40000"/>
              </a:schemeClr>
            </a:glo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14C2379-D648-4FA4-892B-A031C8CF38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1888</a:t>
            </a:r>
          </a:p>
          <a:p>
            <a:pPr>
              <a:spcAft>
                <a:spcPts val="0"/>
              </a:spcAft>
            </a:pPr>
            <a:r>
              <a:rPr lang="en-US" dirty="0"/>
              <a:t>Jack the Ripper</a:t>
            </a:r>
          </a:p>
        </p:txBody>
      </p:sp>
      <p:sp>
        <p:nvSpPr>
          <p:cNvPr id="13" name="Oval 11" descr="decorative element">
            <a:extLst>
              <a:ext uri="{FF2B5EF4-FFF2-40B4-BE49-F238E27FC236}">
                <a16:creationId xmlns:a16="http://schemas.microsoft.com/office/drawing/2014/main" id="{D62D13F9-C589-486F-8D76-6D51992A2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449" y="4782234"/>
            <a:ext cx="288000" cy="2880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15875">
            <a:solidFill>
              <a:schemeClr val="bg2">
                <a:lumMod val="50000"/>
                <a:lumOff val="50000"/>
              </a:schemeClr>
            </a:solidFill>
          </a:ln>
          <a:effectLst>
            <a:glow rad="101600">
              <a:schemeClr val="bg2">
                <a:lumMod val="75000"/>
                <a:lumOff val="25000"/>
                <a:alpha val="60000"/>
              </a:schemeClr>
            </a:glo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10" name="Rectangle 7" descr="timeline">
            <a:extLst>
              <a:ext uri="{FF2B5EF4-FFF2-40B4-BE49-F238E27FC236}">
                <a16:creationId xmlns:a16="http://schemas.microsoft.com/office/drawing/2014/main" id="{2B8D0290-68FF-400B-B201-1F38FEE76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000" y="4913996"/>
            <a:ext cx="8424000" cy="20638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704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rled page">
            <a:extLst>
              <a:ext uri="{FF2B5EF4-FFF2-40B4-BE49-F238E27FC236}">
                <a16:creationId xmlns:a16="http://schemas.microsoft.com/office/drawing/2014/main" id="{F54CE4C8-2431-43FB-87C3-391A3BFF8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27" y="549804"/>
            <a:ext cx="1157288" cy="1157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Hanover </a:t>
            </a:r>
            <a:r>
              <a:rPr lang="en-US" dirty="0">
                <a:sym typeface="Wingdings" panose="05000000000000000000" pitchFamily="2" charset="2"/>
              </a:rPr>
              <a:t> Saxe-Coburg &amp; Gotha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George IV (1820-1830)</a:t>
            </a:r>
          </a:p>
          <a:p>
            <a:pPr algn="l"/>
            <a:r>
              <a:rPr lang="en-US" dirty="0"/>
              <a:t>William IV (1830-1837)</a:t>
            </a:r>
          </a:p>
          <a:p>
            <a:pPr algn="l"/>
            <a:r>
              <a:rPr lang="en-US" dirty="0"/>
              <a:t>Victoria (1837-1901)</a:t>
            </a:r>
          </a:p>
          <a:p>
            <a:pPr algn="l"/>
            <a:r>
              <a:rPr lang="en-US" dirty="0"/>
              <a:t>Edward VII (1901-1910)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523323-1EB5-4AAF-95C6-A31523B3F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 bwMode="blackGray">
          <a:xfrm>
            <a:off x="5276850" y="1449421"/>
            <a:ext cx="6286500" cy="3701488"/>
          </a:xfrm>
        </p:spPr>
      </p:pic>
    </p:spTree>
    <p:extLst>
      <p:ext uri="{BB962C8B-B14F-4D97-AF65-F5344CB8AC3E}">
        <p14:creationId xmlns:p14="http://schemas.microsoft.com/office/powerpoint/2010/main" val="2393572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C1140-59C9-BA79-74D2-2A8CB8A59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rled page">
            <a:extLst>
              <a:ext uri="{FF2B5EF4-FFF2-40B4-BE49-F238E27FC236}">
                <a16:creationId xmlns:a16="http://schemas.microsoft.com/office/drawing/2014/main" id="{23CA34DD-3622-0C95-E002-9BD3AC9AA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27" y="549804"/>
            <a:ext cx="1157288" cy="1157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D0C48E-B147-F77C-6970-618DEDD6D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Revolution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17A8C-C060-594B-B311-2825EEF25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450" y="3134307"/>
            <a:ext cx="3814235" cy="2332637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Mass production for mass consumption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Putting-out system </a:t>
            </a:r>
            <a:r>
              <a:rPr lang="en-US" dirty="0">
                <a:sym typeface="Wingdings" panose="05000000000000000000" pitchFamily="2" charset="2"/>
              </a:rPr>
              <a:t> factory system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Urbanization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Transportation networks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Symbolism of Great Exhibition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6A9A48-C32E-6BD0-F769-5D4819920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 bwMode="blackGray">
          <a:xfrm>
            <a:off x="5276850" y="1449421"/>
            <a:ext cx="6286500" cy="4328810"/>
          </a:xfrm>
        </p:spPr>
      </p:pic>
    </p:spTree>
    <p:extLst>
      <p:ext uri="{BB962C8B-B14F-4D97-AF65-F5344CB8AC3E}">
        <p14:creationId xmlns:p14="http://schemas.microsoft.com/office/powerpoint/2010/main" val="91389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E71A9-3DD2-40A0-A793-8A327B787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Regency </a:t>
            </a:r>
            <a:r>
              <a:rPr lang="en-US" dirty="0">
                <a:sym typeface="Wingdings" panose="05000000000000000000" pitchFamily="2" charset="2"/>
              </a:rPr>
              <a:t> Victoria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3F3D3-E33B-4CC0-A31E-7554F6BAE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Regency (1811-1820) and Lord Liverpool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George IV (1820-1830)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Buckingham Palace &amp; Windsor Castle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Roman Catholic Relief Act (1829)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William IV (1830-1837)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Dorothea Jordan &amp; Princess Adelaide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Split the Britain-Hanover succession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D0065C-A2EB-4C63-9188-99F094DBCE66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/>
        </p:blipFill>
        <p:spPr bwMode="auto">
          <a:xfrm>
            <a:off x="1848166" y="914400"/>
            <a:ext cx="3508240" cy="481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867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ED3C6-003C-4A2D-B351-F00A04BF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Victoria &amp; Albert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A16B2-6A61-4B79-B91C-B41F21F14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Marriage in 1840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British resistance to Albert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Initial freezing out of government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Privy Councilor and designated regent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Prince Consort (1857)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Albert’s death in 1861 devastated Victoria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F6BC20-339C-41F9-B906-F3F11BEA16B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/>
        </p:blipFill>
        <p:spPr bwMode="auto">
          <a:xfrm>
            <a:off x="8200417" y="995967"/>
            <a:ext cx="3093395" cy="486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894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B8F75-BAA7-36DB-F8D8-05513BB4F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DB914-0561-A2F0-FBA6-4345B7C29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Parliamentary Reform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92810-67D3-121B-DBE5-8A75E3C1B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18</a:t>
            </a:r>
            <a:r>
              <a:rPr lang="en-US" sz="2400" baseline="30000" dirty="0"/>
              <a:t>th</a:t>
            </a:r>
            <a:r>
              <a:rPr lang="en-US" sz="2400" dirty="0"/>
              <a:t>-century “Rotten Boroughs”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Great Reform Bill (1832)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Chartist 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Further suffrage extensions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1867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1884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34EB93-99CA-3DBB-C7D1-4EB50E07862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/>
        </p:blipFill>
        <p:spPr bwMode="auto">
          <a:xfrm>
            <a:off x="1848166" y="914400"/>
            <a:ext cx="3685861" cy="481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801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rled page">
            <a:extLst>
              <a:ext uri="{FF2B5EF4-FFF2-40B4-BE49-F238E27FC236}">
                <a16:creationId xmlns:a16="http://schemas.microsoft.com/office/drawing/2014/main" id="{F54CE4C8-2431-43FB-87C3-391A3BFF8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27" y="549804"/>
            <a:ext cx="1157288" cy="1157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874308"/>
            <a:ext cx="4933950" cy="1260000"/>
          </a:xfrm>
        </p:spPr>
        <p:txBody>
          <a:bodyPr/>
          <a:lstStyle/>
          <a:p>
            <a:r>
              <a:rPr lang="en-US" dirty="0"/>
              <a:t>Religious Reform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450" y="3134307"/>
            <a:ext cx="5060410" cy="2566101"/>
          </a:xfrm>
        </p:spPr>
        <p:txBody>
          <a:bodyPr>
            <a:normAutofit fontScale="925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Pros and Cons of Establishment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Evangelical movement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Methodists and Dissenters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Sunday Schools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“Feminization” &amp; alienation of working-class men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Salvation Army (1878)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Oxford Movement &amp; John Henry Newman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523323-1EB5-4AAF-95C6-A31523B3F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 bwMode="blackGray">
          <a:xfrm>
            <a:off x="7179012" y="599182"/>
            <a:ext cx="4085617" cy="5657850"/>
          </a:xfrm>
        </p:spPr>
      </p:pic>
    </p:spTree>
    <p:extLst>
      <p:ext uri="{BB962C8B-B14F-4D97-AF65-F5344CB8AC3E}">
        <p14:creationId xmlns:p14="http://schemas.microsoft.com/office/powerpoint/2010/main" val="2342962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03D84-CCB9-B7DD-46CD-D9E20A713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rled page">
            <a:extLst>
              <a:ext uri="{FF2B5EF4-FFF2-40B4-BE49-F238E27FC236}">
                <a16:creationId xmlns:a16="http://schemas.microsoft.com/office/drawing/2014/main" id="{88211764-432F-5E4B-C58A-6A9E085C0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27" y="549804"/>
            <a:ext cx="1157288" cy="1157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A9BE0-0CCD-E9A6-E48E-C4A1EE1C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British Empire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6AACE-E039-4462-48BC-E1CA445E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Opium Wars (1839-1842)</a:t>
            </a:r>
          </a:p>
          <a:p>
            <a:pPr algn="l"/>
            <a:r>
              <a:rPr lang="en-US" dirty="0"/>
              <a:t>Irish Potato Famine (1845-1855)</a:t>
            </a:r>
          </a:p>
          <a:p>
            <a:pPr algn="l"/>
            <a:r>
              <a:rPr lang="en-US" dirty="0"/>
              <a:t>Indian Rebellion (1857)</a:t>
            </a:r>
          </a:p>
          <a:p>
            <a:pPr algn="l"/>
            <a:r>
              <a:rPr lang="en-US" dirty="0"/>
              <a:t>Ottoman Protectorate</a:t>
            </a:r>
          </a:p>
          <a:p>
            <a:pPr algn="l"/>
            <a:r>
              <a:rPr lang="en-US" dirty="0"/>
              <a:t>Scramble for Africa (1880s-1910)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39C2E3-290B-B17D-4A60-F33820857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 bwMode="blackGray">
          <a:xfrm>
            <a:off x="4533089" y="1575881"/>
            <a:ext cx="7451388" cy="3677056"/>
          </a:xfrm>
        </p:spPr>
      </p:pic>
    </p:spTree>
    <p:extLst>
      <p:ext uri="{BB962C8B-B14F-4D97-AF65-F5344CB8AC3E}">
        <p14:creationId xmlns:p14="http://schemas.microsoft.com/office/powerpoint/2010/main" val="14264714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efault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736411_Famous event in history presentation_AAS_v4" id="{885A6F1E-651B-4F15-A7C5-F8866BEBEDBA}" vid="{A424914B-CB64-4CFE-A131-6ACB64D36A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6277B9-27DA-47CA-9593-62E4BB44AB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C94942-C689-461B-8649-1FD863C6BA2B}">
  <ds:schemaRefs>
    <ds:schemaRef ds:uri="71af3243-3dd4-4a8d-8c0d-dd76da1f02a5"/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8C25A74-1E0C-4362-AFA3-6197BD285F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Famous event in history presentation</Template>
  <TotalTime>0</TotalTime>
  <Words>272</Words>
  <Application>Microsoft Office PowerPoint</Application>
  <PresentationFormat>Widescreen</PresentationFormat>
  <Paragraphs>68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Corbel</vt:lpstr>
      <vt:lpstr>Wingdings</vt:lpstr>
      <vt:lpstr>Celestial</vt:lpstr>
      <vt:lpstr>Victorian Britain</vt:lpstr>
      <vt:lpstr>Chronology of Victorian Britain</vt:lpstr>
      <vt:lpstr>Hanover  Saxe-Coburg &amp; Gotha</vt:lpstr>
      <vt:lpstr>Industrial Revolution</vt:lpstr>
      <vt:lpstr>Regency  Victoria</vt:lpstr>
      <vt:lpstr>Victoria &amp; Albert</vt:lpstr>
      <vt:lpstr>Parliamentary Reform</vt:lpstr>
      <vt:lpstr>Religious Reform</vt:lpstr>
      <vt:lpstr>British Empire</vt:lpstr>
      <vt:lpstr>Disraeli &amp; Gladstone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</cp:revision>
  <dcterms:created xsi:type="dcterms:W3CDTF">2024-07-24T16:29:44Z</dcterms:created>
  <dcterms:modified xsi:type="dcterms:W3CDTF">2025-12-06T05:10:37Z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3131430f-8af8-4d8e-b0d4-867064897bdf_Enabled">
    <vt:lpwstr>true</vt:lpwstr>
  </property>
  <property fmtid="{D5CDD505-2E9C-101B-9397-08002B2CF9AE}" pid="4" name="MSIP_Label_3131430f-8af8-4d8e-b0d4-867064897bdf_SetDate">
    <vt:lpwstr>2025-08-03T00:46:05Z</vt:lpwstr>
  </property>
  <property fmtid="{D5CDD505-2E9C-101B-9397-08002B2CF9AE}" pid="5" name="MSIP_Label_3131430f-8af8-4d8e-b0d4-867064897bdf_Method">
    <vt:lpwstr>Standard</vt:lpwstr>
  </property>
  <property fmtid="{D5CDD505-2E9C-101B-9397-08002B2CF9AE}" pid="6" name="MSIP_Label_3131430f-8af8-4d8e-b0d4-867064897bdf_Name">
    <vt:lpwstr>defa4170-0d19-0005-0004-bc88714345d2</vt:lpwstr>
  </property>
  <property fmtid="{D5CDD505-2E9C-101B-9397-08002B2CF9AE}" pid="7" name="MSIP_Label_3131430f-8af8-4d8e-b0d4-867064897bdf_SiteId">
    <vt:lpwstr>9d1d7186-bae5-43bc-b699-41702c391853</vt:lpwstr>
  </property>
  <property fmtid="{D5CDD505-2E9C-101B-9397-08002B2CF9AE}" pid="8" name="MSIP_Label_3131430f-8af8-4d8e-b0d4-867064897bdf_ActionId">
    <vt:lpwstr>437b62cd-2393-4c43-8f8e-7dd2e9a0248d</vt:lpwstr>
  </property>
  <property fmtid="{D5CDD505-2E9C-101B-9397-08002B2CF9AE}" pid="9" name="MSIP_Label_3131430f-8af8-4d8e-b0d4-867064897bdf_ContentBits">
    <vt:lpwstr>0</vt:lpwstr>
  </property>
  <property fmtid="{D5CDD505-2E9C-101B-9397-08002B2CF9AE}" pid="10" name="MSIP_Label_3131430f-8af8-4d8e-b0d4-867064897bdf_Tag">
    <vt:lpwstr>10, 3, 0, 2</vt:lpwstr>
  </property>
</Properties>
</file>