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8" r:id="rId5"/>
    <p:sldId id="271" r:id="rId6"/>
    <p:sldId id="284" r:id="rId7"/>
    <p:sldId id="289" r:id="rId8"/>
    <p:sldId id="272" r:id="rId9"/>
    <p:sldId id="285" r:id="rId10"/>
    <p:sldId id="290" r:id="rId11"/>
    <p:sldId id="291" r:id="rId12"/>
    <p:sldId id="28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52" autoAdjust="0"/>
  </p:normalViewPr>
  <p:slideViewPr>
    <p:cSldViewPr snapToGrid="0">
      <p:cViewPr varScale="1">
        <p:scale>
          <a:sx n="98" d="100"/>
          <a:sy n="98" d="100"/>
        </p:scale>
        <p:origin x="9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12/5/2025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Edwardian Britain &amp; the World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Liberty Classroom, History of England, Lecture #12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46319-CE3E-C083-DA28-A39AE30C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5C249E34-83FA-39B1-D1E6-7CFF6833D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88AAA2-5252-6D8C-7873-BF71C3B1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Britain and WWII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3AFA-E71B-5BD0-D246-EEFEC2C1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3134307"/>
            <a:ext cx="3814235" cy="281902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1930s appeasement of Germany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Declaration of War (September 1939)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Phony War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Evacuation at Dunkirk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Blitz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07C61B-5CD5-E668-B662-F6D24FAE9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5807413" y="1449421"/>
            <a:ext cx="5437762" cy="4328810"/>
          </a:xfrm>
        </p:spPr>
      </p:pic>
    </p:spTree>
    <p:extLst>
      <p:ext uri="{BB962C8B-B14F-4D97-AF65-F5344CB8AC3E}">
        <p14:creationId xmlns:p14="http://schemas.microsoft.com/office/powerpoint/2010/main" val="126904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Chronology of British Foreign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5431-5E3F-4C1A-BED1-C5BC3D66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8941C9-A5E2-4AE2-9E83-54DAEF9402B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Key moments in British foreign policy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1815</a:t>
            </a:r>
          </a:p>
          <a:p>
            <a:pPr>
              <a:spcAft>
                <a:spcPts val="0"/>
              </a:spcAft>
            </a:pPr>
            <a:r>
              <a:rPr lang="en-US" dirty="0"/>
              <a:t>Battle of Waterloo</a:t>
            </a:r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1851</a:t>
            </a:r>
          </a:p>
          <a:p>
            <a:pPr>
              <a:spcAft>
                <a:spcPts val="0"/>
              </a:spcAft>
            </a:pPr>
            <a:r>
              <a:rPr lang="en-US" dirty="0"/>
              <a:t>Crimean War Begins</a:t>
            </a: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9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1878</a:t>
            </a:r>
          </a:p>
          <a:p>
            <a:pPr>
              <a:spcAft>
                <a:spcPts val="0"/>
              </a:spcAft>
            </a:pPr>
            <a:r>
              <a:rPr lang="en-US" dirty="0"/>
              <a:t>Congress of Berlin</a:t>
            </a: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4788790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1914</a:t>
            </a:r>
          </a:p>
          <a:p>
            <a:pPr>
              <a:spcAft>
                <a:spcPts val="0"/>
              </a:spcAft>
            </a:pPr>
            <a:r>
              <a:rPr lang="en-US" dirty="0"/>
              <a:t>Beginning of World War I</a:t>
            </a: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1939</a:t>
            </a:r>
          </a:p>
          <a:p>
            <a:pPr>
              <a:spcAft>
                <a:spcPts val="0"/>
              </a:spcAft>
            </a:pPr>
            <a:r>
              <a:rPr lang="en-US" dirty="0"/>
              <a:t>Beginning of World War II</a:t>
            </a:r>
          </a:p>
        </p:txBody>
      </p:sp>
      <p:sp>
        <p:nvSpPr>
          <p:cNvPr id="13" name="Oval 11" descr="decorative element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449" y="4782234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913996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Hanover </a:t>
            </a:r>
            <a:r>
              <a:rPr lang="en-US" dirty="0">
                <a:sym typeface="Wingdings" panose="05000000000000000000" pitchFamily="2" charset="2"/>
              </a:rPr>
              <a:t> Saxe-Coburg &amp; Gotha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George IV (1820-1830)</a:t>
            </a:r>
          </a:p>
          <a:p>
            <a:pPr algn="l"/>
            <a:r>
              <a:rPr lang="en-US" dirty="0"/>
              <a:t>William IV (1830-1837)</a:t>
            </a:r>
          </a:p>
          <a:p>
            <a:pPr algn="l"/>
            <a:r>
              <a:rPr lang="en-US" dirty="0"/>
              <a:t>Victoria (1837-1901)</a:t>
            </a:r>
          </a:p>
          <a:p>
            <a:pPr algn="l"/>
            <a:r>
              <a:rPr lang="en-US" dirty="0"/>
              <a:t>Edward VII (1901-1910)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5276850" y="1449421"/>
            <a:ext cx="6286500" cy="3701488"/>
          </a:xfrm>
        </p:spPr>
      </p:pic>
    </p:spTree>
    <p:extLst>
      <p:ext uri="{BB962C8B-B14F-4D97-AF65-F5344CB8AC3E}">
        <p14:creationId xmlns:p14="http://schemas.microsoft.com/office/powerpoint/2010/main" val="239357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62246-4911-ECA6-A30D-3361E689C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528735C0-7827-A852-1BA7-E8ECB1E00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943C1-FA7D-30E3-3F15-AC98CA82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</a:t>
            </a:r>
            <a:r>
              <a:rPr lang="en-US" dirty="0">
                <a:sym typeface="Wingdings" panose="05000000000000000000" pitchFamily="2" charset="2"/>
              </a:rPr>
              <a:t>Windsor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008B1-1148-5A03-CEA5-368E1B3CF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George V (1910-1936)</a:t>
            </a:r>
          </a:p>
          <a:p>
            <a:pPr algn="l"/>
            <a:r>
              <a:rPr lang="en-US" dirty="0"/>
              <a:t>Edward VIII (1936)</a:t>
            </a:r>
          </a:p>
          <a:p>
            <a:pPr algn="l"/>
            <a:r>
              <a:rPr lang="en-US" dirty="0"/>
              <a:t>George VI (1936-1952)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BF3DF-37C0-25D9-42A3-7DA232F97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5107021" y="1449421"/>
            <a:ext cx="6974732" cy="3701488"/>
          </a:xfrm>
        </p:spPr>
      </p:pic>
    </p:spTree>
    <p:extLst>
      <p:ext uri="{BB962C8B-B14F-4D97-AF65-F5344CB8AC3E}">
        <p14:creationId xmlns:p14="http://schemas.microsoft.com/office/powerpoint/2010/main" val="104027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 VII (1901-1910)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Strained relationship with Victoria and exclusion from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Reputation as playboy, arbiter of fashion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Worked to modernize military after Boer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“Uncle of Europe,” but disliked Wilhelm II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D0065C-A2EB-4C63-9188-99F094DBCE6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/>
        </p:blipFill>
        <p:spPr bwMode="auto">
          <a:xfrm>
            <a:off x="1848166" y="914400"/>
            <a:ext cx="3508240" cy="48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C1140-59C9-BA79-74D2-2A8CB8A59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23CA34DD-3622-0C95-E002-9BD3AC9A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0C48E-B147-F77C-6970-618DEDD6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Splendid Isolation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17A8C-C060-594B-B311-2825EEF25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3134307"/>
            <a:ext cx="3814235" cy="2819021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Balance of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Napoleonic Wars and Waterloo (1815)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Quadruple Alliance  Concert of Europe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Rivalry with Russia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Crimean War (1853-1856)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Congress of Berlin (1878)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6A9A48-C32E-6BD0-F769-5D4819920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5276850" y="1449421"/>
            <a:ext cx="6286500" cy="4328810"/>
          </a:xfrm>
        </p:spPr>
      </p:pic>
    </p:spTree>
    <p:extLst>
      <p:ext uri="{BB962C8B-B14F-4D97-AF65-F5344CB8AC3E}">
        <p14:creationId xmlns:p14="http://schemas.microsoft.com/office/powerpoint/2010/main" val="9138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6E65D-FCC6-4D57-3186-BD31B677A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AD89FDA1-EA2E-A0F6-5FE0-12B676DD9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8AD33D-E3F3-F397-D191-E7B74CA8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to World War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A3CF0-508D-FF4A-6E46-48644A073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3134307"/>
            <a:ext cx="3814235" cy="281902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Antagonism with Germany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Response to Triple Alliance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Entente Cordiale (1904)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Moroccan Crises (1905, 1911)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Anglo-Russian Entente (1907)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Guarantor of Belgian neutrality? (Treaty of London, 1839)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A92134-C7B2-8ADE-6C99-AB087ABE6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5276850" y="1449421"/>
            <a:ext cx="6286500" cy="4328810"/>
          </a:xfrm>
        </p:spPr>
      </p:pic>
    </p:spTree>
    <p:extLst>
      <p:ext uri="{BB962C8B-B14F-4D97-AF65-F5344CB8AC3E}">
        <p14:creationId xmlns:p14="http://schemas.microsoft.com/office/powerpoint/2010/main" val="142087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3A73-CF47-84AB-12A1-136E3F81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88FDA30D-29CE-59A9-5D53-457C5550D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1F0B9-736B-EB88-005B-4B020DEE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Interwar Period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D0138-7BE8-BB5F-5FF1-DA530688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3134307"/>
            <a:ext cx="3814235" cy="281902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Exhaustion following WWI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Paper expansion of Empire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German reparations  British debt payments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Abortive return to gold 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Security guarantees to new states in Central Europe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C0721-5F05-B11C-B18A-95774F44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5276850" y="1449421"/>
            <a:ext cx="6286500" cy="4328810"/>
          </a:xfrm>
        </p:spPr>
      </p:pic>
    </p:spTree>
    <p:extLst>
      <p:ext uri="{BB962C8B-B14F-4D97-AF65-F5344CB8AC3E}">
        <p14:creationId xmlns:p14="http://schemas.microsoft.com/office/powerpoint/2010/main" val="233471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B8F75-BAA7-36DB-F8D8-05513BB4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B914-0561-A2F0-FBA6-4345B7C2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Windsor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92810-67D3-121B-DBE5-8A75E3C1B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George V (1910-1936)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Parliament Act of 1911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First Royal Christmas speech (1932)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Edward VIII (1936) and Wallis Simpson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George VI (1936-1952)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Speech impediment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Association w/Chamberlain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4EB93-99CA-3DBB-C7D1-4EB50E07862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/>
        </p:blipFill>
        <p:spPr bwMode="auto">
          <a:xfrm>
            <a:off x="1809346" y="914400"/>
            <a:ext cx="3724682" cy="48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01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94942-C689-461B-8649-1FD863C6BA2B}">
  <ds:schemaRefs>
    <ds:schemaRef ds:uri="71af3243-3dd4-4a8d-8c0d-dd76da1f02a5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289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Celestial</vt:lpstr>
      <vt:lpstr>Edwardian Britain &amp; the World Wars</vt:lpstr>
      <vt:lpstr>Chronology of British Foreign Policy</vt:lpstr>
      <vt:lpstr>Hanover  Saxe-Coburg &amp; Gotha</vt:lpstr>
      <vt:lpstr>House of Windsor</vt:lpstr>
      <vt:lpstr>Edward VII (1901-1910)</vt:lpstr>
      <vt:lpstr>Splendid Isolation</vt:lpstr>
      <vt:lpstr>Road to World War I</vt:lpstr>
      <vt:lpstr>Interwar Period</vt:lpstr>
      <vt:lpstr>House of Windsor</vt:lpstr>
      <vt:lpstr>Britain and WWII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2024-07-24T16:29:44Z</dcterms:created>
  <dcterms:modified xsi:type="dcterms:W3CDTF">2025-12-07T20:35:57Z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3131430f-8af8-4d8e-b0d4-867064897bdf_Enabled">
    <vt:lpwstr>true</vt:lpwstr>
  </property>
  <property fmtid="{D5CDD505-2E9C-101B-9397-08002B2CF9AE}" pid="4" name="MSIP_Label_3131430f-8af8-4d8e-b0d4-867064897bdf_SetDate">
    <vt:lpwstr>2025-08-03T00:46:05Z</vt:lpwstr>
  </property>
  <property fmtid="{D5CDD505-2E9C-101B-9397-08002B2CF9AE}" pid="5" name="MSIP_Label_3131430f-8af8-4d8e-b0d4-867064897bdf_Method">
    <vt:lpwstr>Standard</vt:lpwstr>
  </property>
  <property fmtid="{D5CDD505-2E9C-101B-9397-08002B2CF9AE}" pid="6" name="MSIP_Label_3131430f-8af8-4d8e-b0d4-867064897bdf_Name">
    <vt:lpwstr>defa4170-0d19-0005-0004-bc88714345d2</vt:lpwstr>
  </property>
  <property fmtid="{D5CDD505-2E9C-101B-9397-08002B2CF9AE}" pid="7" name="MSIP_Label_3131430f-8af8-4d8e-b0d4-867064897bdf_SiteId">
    <vt:lpwstr>9d1d7186-bae5-43bc-b699-41702c391853</vt:lpwstr>
  </property>
  <property fmtid="{D5CDD505-2E9C-101B-9397-08002B2CF9AE}" pid="8" name="MSIP_Label_3131430f-8af8-4d8e-b0d4-867064897bdf_ActionId">
    <vt:lpwstr>437b62cd-2393-4c43-8f8e-7dd2e9a0248d</vt:lpwstr>
  </property>
  <property fmtid="{D5CDD505-2E9C-101B-9397-08002B2CF9AE}" pid="9" name="MSIP_Label_3131430f-8af8-4d8e-b0d4-867064897bdf_ContentBits">
    <vt:lpwstr>0</vt:lpwstr>
  </property>
  <property fmtid="{D5CDD505-2E9C-101B-9397-08002B2CF9AE}" pid="10" name="MSIP_Label_3131430f-8af8-4d8e-b0d4-867064897bdf_Tag">
    <vt:lpwstr>10, 3, 0, 2</vt:lpwstr>
  </property>
</Properties>
</file>